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crdownload"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5"/>
  </p:notesMasterIdLst>
  <p:sldIdLst>
    <p:sldId id="256" r:id="rId2"/>
    <p:sldId id="259" r:id="rId3"/>
    <p:sldId id="257" r:id="rId4"/>
    <p:sldId id="258" r:id="rId5"/>
    <p:sldId id="266" r:id="rId6"/>
    <p:sldId id="281" r:id="rId7"/>
    <p:sldId id="260" r:id="rId8"/>
    <p:sldId id="306" r:id="rId9"/>
    <p:sldId id="308" r:id="rId10"/>
    <p:sldId id="261" r:id="rId11"/>
    <p:sldId id="262" r:id="rId12"/>
    <p:sldId id="263" r:id="rId13"/>
    <p:sldId id="272" r:id="rId14"/>
  </p:sldIdLst>
  <p:sldSz cx="9144000" cy="5143500" type="screen16x9"/>
  <p:notesSz cx="6858000" cy="9144000"/>
  <p:embeddedFontLst>
    <p:embeddedFont>
      <p:font typeface="Krona One" panose="020B0604020202020204" charset="0"/>
      <p:regular r:id="rId16"/>
    </p:embeddedFont>
    <p:embeddedFont>
      <p:font typeface="Oswald" panose="020B0604020202020204" charset="0"/>
      <p:regular r:id="rId17"/>
      <p:bold r:id="rId18"/>
    </p:embeddedFont>
    <p:embeddedFont>
      <p:font typeface="Barlow"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D05B4-F75A-410F-B162-8045617E089E}">
  <a:tblStyle styleId="{DF1D05B4-F75A-410F-B162-8045617E0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92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3432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6.pn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8" r:id="rId6"/>
    <p:sldLayoutId id="2147483659" r:id="rId7"/>
    <p:sldLayoutId id="2147483660" r:id="rId8"/>
    <p:sldLayoutId id="2147483661" r:id="rId9"/>
    <p:sldLayoutId id="2147483667" r:id="rId10"/>
    <p:sldLayoutId id="2147483669" r:id="rId11"/>
    <p:sldLayoutId id="2147483674" r:id="rId12"/>
    <p:sldLayoutId id="2147483678" r:id="rId13"/>
    <p:sldLayoutId id="2147483679"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4.crdownload"/><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4">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568960" y="4195450"/>
            <a:ext cx="2175760" cy="205957"/>
          </a:xfrm>
          <a:prstGeom prst="rect">
            <a:avLst/>
          </a:prstGeom>
        </p:spPr>
        <p:txBody>
          <a:bodyPr spcFirstLastPara="1" wrap="square" lIns="91425" tIns="91425" rIns="91425" bIns="91425" anchor="ctr" anchorCtr="0">
            <a:noAutofit/>
          </a:bodyPr>
          <a:lstStyle/>
          <a:p>
            <a:pPr marL="0" lvl="0" indent="0" algn="ctr"/>
            <a:r>
              <a:rPr lang="az-Cyrl-AZ" smtClean="0"/>
              <a:t>Автор</a:t>
            </a:r>
            <a:r>
              <a:rPr lang="bg-BG" smtClean="0"/>
              <a:t>:Наим Абаз</a:t>
            </a:r>
            <a:endParaRPr lang="en-US" smtClean="0"/>
          </a:p>
          <a:p>
            <a:pPr marL="0" lvl="0" indent="0" algn="ctr"/>
            <a:endParaRPr lang="en-US"/>
          </a:p>
          <a:p>
            <a:pPr marL="0" lvl="0" indent="0" algn="ctr"/>
            <a:endParaRPr/>
          </a:p>
        </p:txBody>
      </p:sp>
      <p:sp>
        <p:nvSpPr>
          <p:cNvPr id="408" name="Google Shape;408;p37"/>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smtClean="0"/>
              <a:t>Blood Bank Managament System</a:t>
            </a:r>
            <a:endParaRPr sz="36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63"/>
        <p:cNvGrpSpPr/>
        <p:nvPr/>
      </p:nvGrpSpPr>
      <p:grpSpPr>
        <a:xfrm>
          <a:off x="0" y="0"/>
          <a:ext cx="0" cy="0"/>
          <a:chOff x="0" y="0"/>
          <a:chExt cx="0" cy="0"/>
        </a:xfrm>
      </p:grpSpPr>
      <p:sp>
        <p:nvSpPr>
          <p:cNvPr id="465" name="Google Shape;465;p42"/>
          <p:cNvSpPr txBox="1">
            <a:spLocks noGrp="1"/>
          </p:cNvSpPr>
          <p:nvPr>
            <p:ph type="subTitle" idx="3"/>
          </p:nvPr>
        </p:nvSpPr>
        <p:spPr>
          <a:xfrm>
            <a:off x="787554" y="2650146"/>
            <a:ext cx="7372310" cy="850200"/>
          </a:xfrm>
          <a:prstGeom prst="rect">
            <a:avLst/>
          </a:prstGeom>
        </p:spPr>
        <p:txBody>
          <a:bodyPr spcFirstLastPara="1" wrap="square" lIns="91425" tIns="91425" rIns="91425" bIns="91425" anchor="ctr" anchorCtr="0">
            <a:noAutofit/>
          </a:bodyPr>
          <a:lstStyle/>
          <a:p>
            <a:r>
              <a:rPr lang="bg-BG" sz="1400" smtClean="0"/>
              <a:t>         В </a:t>
            </a:r>
            <a:r>
              <a:rPr lang="bg-BG" sz="1400"/>
              <a:t>бъдеще софтуерът, използван от кръвните банки, ще бъде надграден, за да включва функцията за даряване и получаване не само на цяла кръв, но и на други кръвни съставки. Например, тромбоцитите могат да се преливат за предотвратяване на кървене при пациенти с нисък брой на тромбоцитите, докато червените кръвни клетки могат да се дават на тези с анемия или загуба на кръв. Белите кръвни клетки, криопреципитатът и албуминът са други примери за кръвни съставки, които могат да бъдат дарени и използвани за лечение на различни медицински състояния. Като цяло кръвните банки играят решаваща роля в осигуряването на пациентите с кръвни продукти, от които се нуждаят, за да се възстановят от заболявания, наранявания и операции</a:t>
            </a:r>
            <a:r>
              <a:rPr lang="en-US" sz="1400"/>
              <a:t>. </a:t>
            </a:r>
          </a:p>
          <a:p>
            <a:r>
              <a:rPr lang="bg-BG" sz="1400"/>
              <a:t>Като част от бъдещите ни планове за мобилното приложение обмисляме възможността за мигриране на базата данни към облака. Това би премахнало необходимостта потребителите да инсталират отделна база данни, рационализирайки потребителското изживяване и подобрявайки цялостната ефективност.</a:t>
            </a:r>
            <a:endParaRPr lang="en-US" sz="1400"/>
          </a:p>
          <a:p>
            <a:r>
              <a:rPr lang="bg-BG" sz="1400"/>
              <a:t>Също така и да се имплементира мобилно приложение в бъдеще, което ще по-лесно използване на приложението без нужда потребителите да имат достъп до компютър.</a:t>
            </a:r>
            <a:endParaRPr lang="en-US" sz="1400"/>
          </a:p>
          <a:p>
            <a:r>
              <a:rPr lang="bg-BG" sz="1400"/>
              <a:t> </a:t>
            </a:r>
            <a:endParaRPr lang="en-US" sz="1400"/>
          </a:p>
          <a:p>
            <a:r>
              <a:rPr lang="bg-BG" sz="1400"/>
              <a:t> </a:t>
            </a:r>
            <a:endParaRPr lang="en-US" sz="1400"/>
          </a:p>
        </p:txBody>
      </p:sp>
      <p:sp>
        <p:nvSpPr>
          <p:cNvPr id="466" name="Google Shape;466;p42"/>
          <p:cNvSpPr txBox="1">
            <a:spLocks noGrp="1"/>
          </p:cNvSpPr>
          <p:nvPr>
            <p:ph type="subTitle" idx="1"/>
          </p:nvPr>
        </p:nvSpPr>
        <p:spPr>
          <a:xfrm>
            <a:off x="1700082" y="227992"/>
            <a:ext cx="5547255" cy="414900"/>
          </a:xfrm>
          <a:prstGeom prst="rect">
            <a:avLst/>
          </a:prstGeom>
        </p:spPr>
        <p:txBody>
          <a:bodyPr spcFirstLastPara="1" wrap="square" lIns="91425" tIns="91425" rIns="91425" bIns="91425" anchor="ctr" anchorCtr="0">
            <a:noAutofit/>
          </a:bodyPr>
          <a:lstStyle/>
          <a:p>
            <a:pPr marL="0" indent="0"/>
            <a:r>
              <a:rPr lang="en-US" b="1"/>
              <a:t>Развитие и нововъведения</a:t>
            </a:r>
          </a:p>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72"/>
        <p:cNvGrpSpPr/>
        <p:nvPr/>
      </p:nvGrpSpPr>
      <p:grpSpPr>
        <a:xfrm>
          <a:off x="0" y="0"/>
          <a:ext cx="0" cy="0"/>
          <a:chOff x="0" y="0"/>
          <a:chExt cx="0" cy="0"/>
        </a:xfrm>
      </p:grpSpPr>
      <p:sp>
        <p:nvSpPr>
          <p:cNvPr id="473" name="Google Shape;473;p43"/>
          <p:cNvSpPr txBox="1">
            <a:spLocks noGrp="1"/>
          </p:cNvSpPr>
          <p:nvPr>
            <p:ph type="subTitle" idx="1"/>
          </p:nvPr>
        </p:nvSpPr>
        <p:spPr>
          <a:xfrm>
            <a:off x="2562204" y="1994921"/>
            <a:ext cx="3662489" cy="18387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Arial" panose="020B0604020202020204" pitchFamily="34" charset="0"/>
              <a:buChar char="•"/>
            </a:pPr>
            <a:r>
              <a:rPr lang="bg-BG" smtClean="0"/>
              <a:t>Лесно използване на софтуера</a:t>
            </a:r>
          </a:p>
          <a:p>
            <a:pPr marL="342900" lvl="0" indent="-342900" algn="ctr" rtl="0">
              <a:spcBef>
                <a:spcPts val="0"/>
              </a:spcBef>
              <a:spcAft>
                <a:spcPts val="0"/>
              </a:spcAft>
              <a:buFont typeface="Arial" panose="020B0604020202020204" pitchFamily="34" charset="0"/>
              <a:buChar char="•"/>
            </a:pPr>
            <a:r>
              <a:rPr lang="bg-BG" smtClean="0"/>
              <a:t>Стилен дизайн</a:t>
            </a:r>
          </a:p>
          <a:p>
            <a:pPr marL="342900" lvl="0" indent="-342900">
              <a:buFont typeface="Arial" panose="020B0604020202020204" pitchFamily="34" charset="0"/>
              <a:buChar char="•"/>
            </a:pPr>
            <a:r>
              <a:rPr lang="az-Cyrl-AZ"/>
              <a:t>Гъвкава </a:t>
            </a:r>
            <a:r>
              <a:rPr lang="az-Cyrl-AZ" smtClean="0"/>
              <a:t>функционалност</a:t>
            </a:r>
            <a:endParaRPr lang="bg-BG" smtClean="0"/>
          </a:p>
          <a:p>
            <a:pPr marL="342900" lvl="0" indent="-342900" algn="ctr" rtl="0">
              <a:spcBef>
                <a:spcPts val="0"/>
              </a:spcBef>
              <a:spcAft>
                <a:spcPts val="0"/>
              </a:spcAft>
              <a:buFont typeface="Arial" panose="020B0604020202020204" pitchFamily="34" charset="0"/>
              <a:buChar char="•"/>
            </a:pPr>
            <a:r>
              <a:rPr lang="bg-BG" smtClean="0"/>
              <a:t>Валидация на данни</a:t>
            </a:r>
          </a:p>
          <a:p>
            <a:pPr marL="342900" lvl="0" indent="-342900" algn="ctr" rtl="0">
              <a:spcBef>
                <a:spcPts val="0"/>
              </a:spcBef>
              <a:spcAft>
                <a:spcPts val="0"/>
              </a:spcAft>
              <a:buFont typeface="Arial" panose="020B0604020202020204" pitchFamily="34" charset="0"/>
              <a:buChar char="•"/>
            </a:pPr>
            <a:endParaRPr/>
          </a:p>
        </p:txBody>
      </p:sp>
      <p:sp>
        <p:nvSpPr>
          <p:cNvPr id="474" name="Google Shape;474;p43"/>
          <p:cNvSpPr txBox="1">
            <a:spLocks noGrp="1"/>
          </p:cNvSpPr>
          <p:nvPr>
            <p:ph type="title"/>
          </p:nvPr>
        </p:nvSpPr>
        <p:spPr>
          <a:xfrm>
            <a:off x="2262957" y="525683"/>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 </a:t>
            </a:r>
            <a:r>
              <a:rPr lang="bg-BG" sz="2800" b="1" smtClean="0"/>
              <a:t>Заключение</a:t>
            </a:r>
            <a:endParaRPr b="1"/>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xfrm>
            <a:off x="1365280" y="2043975"/>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ДЕМО</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722"/>
        <p:cNvGrpSpPr/>
        <p:nvPr/>
      </p:nvGrpSpPr>
      <p:grpSpPr>
        <a:xfrm>
          <a:off x="0" y="0"/>
          <a:ext cx="0" cy="0"/>
          <a:chOff x="0" y="0"/>
          <a:chExt cx="0" cy="0"/>
        </a:xfrm>
      </p:grpSpPr>
      <p:sp>
        <p:nvSpPr>
          <p:cNvPr id="723" name="Google Shape;723;p53"/>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p>
            <a:pPr lvl="0"/>
            <a:r>
              <a:rPr lang="az-Cyrl-AZ" smtClean="0"/>
              <a:t>Благодаря </a:t>
            </a:r>
            <a:r>
              <a:rPr lang="az-Cyrl-AZ"/>
              <a:t>за </a:t>
            </a:r>
            <a:r>
              <a:rPr lang="az-Cyrl-AZ" smtClean="0"/>
              <a:t>вниманието!</a:t>
            </a:r>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60640" y="586022"/>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Съдържание</a:t>
            </a:r>
            <a:endParaRPr/>
          </a:p>
        </p:txBody>
      </p:sp>
      <p:sp>
        <p:nvSpPr>
          <p:cNvPr id="443" name="Google Shape;443;p40"/>
          <p:cNvSpPr txBox="1">
            <a:spLocks noGrp="1"/>
          </p:cNvSpPr>
          <p:nvPr>
            <p:ph type="subTitle" idx="1"/>
          </p:nvPr>
        </p:nvSpPr>
        <p:spPr>
          <a:xfrm>
            <a:off x="2633887" y="2422495"/>
            <a:ext cx="3577260" cy="12951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2000"/>
              <a:t>Цел </a:t>
            </a:r>
            <a:endParaRPr lang="en-US" sz="2000" smtClean="0"/>
          </a:p>
          <a:p>
            <a:pPr marL="342900" lvl="0" indent="-342900">
              <a:buFont typeface="Arial" panose="020B0604020202020204" pitchFamily="34" charset="0"/>
              <a:buChar char="•"/>
            </a:pPr>
            <a:r>
              <a:rPr lang="ru-RU" sz="2000" smtClean="0"/>
              <a:t>Основни </a:t>
            </a:r>
            <a:r>
              <a:rPr lang="ru-RU" sz="2000"/>
              <a:t>етапи при </a:t>
            </a:r>
            <a:r>
              <a:rPr lang="ru-RU" sz="2000" smtClean="0"/>
              <a:t>разработката</a:t>
            </a:r>
            <a:endParaRPr lang="en-US" sz="2000" smtClean="0"/>
          </a:p>
          <a:p>
            <a:pPr marL="342900" lvl="0" indent="-342900">
              <a:buFont typeface="Arial" panose="020B0604020202020204" pitchFamily="34" charset="0"/>
              <a:buChar char="•"/>
            </a:pPr>
            <a:r>
              <a:rPr lang="ru-RU" sz="2000" smtClean="0"/>
              <a:t>Технологии </a:t>
            </a:r>
            <a:r>
              <a:rPr lang="ru-RU" sz="2000"/>
              <a:t>и ЕП </a:t>
            </a:r>
            <a:endParaRPr lang="en-US" sz="2000" smtClean="0"/>
          </a:p>
          <a:p>
            <a:pPr marL="342900" lvl="0" indent="-342900">
              <a:buFont typeface="Arial" panose="020B0604020202020204" pitchFamily="34" charset="0"/>
              <a:buChar char="•"/>
            </a:pPr>
            <a:r>
              <a:rPr lang="ru-RU" sz="2000" smtClean="0"/>
              <a:t>Дизайн </a:t>
            </a:r>
            <a:endParaRPr lang="en-US" sz="2000" smtClean="0"/>
          </a:p>
          <a:p>
            <a:pPr marL="342900" lvl="0" indent="-342900">
              <a:buFont typeface="Arial" panose="020B0604020202020204" pitchFamily="34" charset="0"/>
              <a:buChar char="•"/>
            </a:pPr>
            <a:r>
              <a:rPr lang="ru-RU" sz="2000" smtClean="0"/>
              <a:t>Реализация </a:t>
            </a:r>
            <a:endParaRPr lang="en-US" sz="2000" smtClean="0"/>
          </a:p>
          <a:p>
            <a:pPr marL="342900" lvl="0" indent="-342900">
              <a:buFont typeface="Arial" panose="020B0604020202020204" pitchFamily="34" charset="0"/>
              <a:buChar char="•"/>
            </a:pPr>
            <a:r>
              <a:rPr lang="ru-RU" sz="2000" smtClean="0"/>
              <a:t>Обновяване </a:t>
            </a:r>
            <a:r>
              <a:rPr lang="ru-RU" sz="2000"/>
              <a:t>и развитие </a:t>
            </a:r>
            <a:endParaRPr lang="en-US" sz="2000" smtClean="0"/>
          </a:p>
          <a:p>
            <a:pPr marL="342900" lvl="0" indent="-342900">
              <a:buFont typeface="Arial" panose="020B0604020202020204" pitchFamily="34" charset="0"/>
              <a:buChar char="•"/>
            </a:pPr>
            <a:r>
              <a:rPr lang="ru-RU" sz="2000" smtClean="0"/>
              <a:t>Заключение</a:t>
            </a:r>
            <a:endParaRPr sz="20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4058501" y="200183"/>
            <a:ext cx="943867" cy="8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bg-BG" sz="3200" smtClean="0"/>
              <a:t>Цел</a:t>
            </a:r>
            <a:endParaRPr sz="3200"/>
          </a:p>
        </p:txBody>
      </p:sp>
      <p:sp>
        <p:nvSpPr>
          <p:cNvPr id="414" name="Google Shape;414;p38"/>
          <p:cNvSpPr txBox="1">
            <a:spLocks noGrp="1"/>
          </p:cNvSpPr>
          <p:nvPr>
            <p:ph type="body" idx="1"/>
          </p:nvPr>
        </p:nvSpPr>
        <p:spPr>
          <a:xfrm>
            <a:off x="1801794" y="1316031"/>
            <a:ext cx="5457280" cy="3103800"/>
          </a:xfrm>
          <a:prstGeom prst="rect">
            <a:avLst/>
          </a:prstGeom>
        </p:spPr>
        <p:txBody>
          <a:bodyPr spcFirstLastPara="1" wrap="square" lIns="91425" tIns="91425" rIns="91425" bIns="91425" anchor="t" anchorCtr="0">
            <a:noAutofit/>
          </a:bodyPr>
          <a:lstStyle/>
          <a:p>
            <a:pPr marL="139700" indent="0" algn="ctr">
              <a:buNone/>
            </a:pPr>
            <a:r>
              <a:rPr lang="bg-BG" sz="1600" smtClean="0"/>
              <a:t>  Целта </a:t>
            </a:r>
            <a:r>
              <a:rPr lang="bg-BG" sz="1600"/>
              <a:t>на този софтуер е да се използва от кръвни центрове или болници, за да се следи и анализира кръводаряване и кръвопреливане.</a:t>
            </a:r>
            <a:endParaRPr lang="en-US" sz="1600"/>
          </a:p>
          <a:p>
            <a:pPr marL="139700" indent="0" algn="ctr">
              <a:buNone/>
            </a:pPr>
            <a:r>
              <a:rPr lang="bg-BG" sz="1600" smtClean="0"/>
              <a:t>  Използвайки </a:t>
            </a:r>
            <a:r>
              <a:rPr lang="bg-BG" sz="1600"/>
              <a:t>създаденото десктоп приложение в кръвни центрове се дава възможност за най-бърз и лесен достъп до личната информация на всеки дарител, за пациенти (лица, които се нуждаят от преливане на кръв) и потребителите, които използват системата. Също така се и пази информация за всички дарения и кръвопреливания, което улеснява още повече работата на служители в кръвни центрове или болнични заведения с това приложение</a:t>
            </a:r>
            <a:endParaRPr sz="160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18"/>
        <p:cNvGrpSpPr/>
        <p:nvPr/>
      </p:nvGrpSpPr>
      <p:grpSpPr>
        <a:xfrm>
          <a:off x="0" y="0"/>
          <a:ext cx="0" cy="0"/>
          <a:chOff x="0" y="0"/>
          <a:chExt cx="0" cy="0"/>
        </a:xfrm>
      </p:grpSpPr>
      <p:pic>
        <p:nvPicPr>
          <p:cNvPr id="419" name="Google Shape;419;p39"/>
          <p:cNvPicPr preferRelativeResize="0"/>
          <p:nvPr/>
        </p:nvPicPr>
        <p:blipFill>
          <a:blip r:embed="rId4">
            <a:alphaModFix/>
          </a:blip>
          <a:stretch>
            <a:fillRect/>
          </a:stretch>
        </p:blipFill>
        <p:spPr>
          <a:xfrm>
            <a:off x="196925" y="4904812"/>
            <a:ext cx="358031" cy="238688"/>
          </a:xfrm>
          <a:prstGeom prst="rect">
            <a:avLst/>
          </a:prstGeom>
          <a:noFill/>
          <a:ln>
            <a:noFill/>
          </a:ln>
        </p:spPr>
      </p:pic>
      <p:pic>
        <p:nvPicPr>
          <p:cNvPr id="420" name="Google Shape;420;p39"/>
          <p:cNvPicPr preferRelativeResize="0"/>
          <p:nvPr/>
        </p:nvPicPr>
        <p:blipFill>
          <a:blip r:embed="rId5">
            <a:alphaModFix/>
          </a:blip>
          <a:stretch>
            <a:fillRect/>
          </a:stretch>
        </p:blipFill>
        <p:spPr>
          <a:xfrm>
            <a:off x="7785640" y="3903805"/>
            <a:ext cx="900621" cy="1133475"/>
          </a:xfrm>
          <a:prstGeom prst="rect">
            <a:avLst/>
          </a:prstGeom>
          <a:noFill/>
          <a:ln>
            <a:noFill/>
          </a:ln>
        </p:spPr>
      </p:pic>
      <p:sp>
        <p:nvSpPr>
          <p:cNvPr id="424" name="Google Shape;424;p39"/>
          <p:cNvSpPr/>
          <p:nvPr/>
        </p:nvSpPr>
        <p:spPr>
          <a:xfrm rot="-2700000">
            <a:off x="550245" y="1518181"/>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881864" y="1464947"/>
            <a:ext cx="5968069" cy="527700"/>
          </a:xfrm>
          <a:prstGeom prst="rect">
            <a:avLst/>
          </a:prstGeom>
        </p:spPr>
        <p:txBody>
          <a:bodyPr spcFirstLastPara="1" wrap="square" lIns="91425" tIns="91425" rIns="91425" bIns="91425" anchor="ctr" anchorCtr="0">
            <a:noAutofit/>
          </a:bodyPr>
          <a:lstStyle/>
          <a:p>
            <a:pPr lvl="0"/>
            <a:r>
              <a:rPr lang="ru-RU" sz="1800" b="1"/>
              <a:t>Избор на тема</a:t>
            </a:r>
            <a:r>
              <a:rPr lang="ru-RU" sz="1800"/>
              <a:t>: Първоначалната стъпка беше да се избере тема за </a:t>
            </a:r>
            <a:r>
              <a:rPr lang="ru-RU" sz="1800" smtClean="0"/>
              <a:t>софтуера</a:t>
            </a:r>
            <a:r>
              <a:rPr lang="en-US" sz="1800" smtClean="0"/>
              <a:t>.</a:t>
            </a:r>
            <a:endParaRPr sz="1800"/>
          </a:p>
        </p:txBody>
      </p:sp>
      <p:sp>
        <p:nvSpPr>
          <p:cNvPr id="426" name="Google Shape;426;p39"/>
          <p:cNvSpPr txBox="1">
            <a:spLocks noGrp="1"/>
          </p:cNvSpPr>
          <p:nvPr>
            <p:ph type="title" idx="2"/>
          </p:nvPr>
        </p:nvSpPr>
        <p:spPr>
          <a:xfrm>
            <a:off x="585459" y="1532853"/>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smtClean="0"/>
              <a:t>1</a:t>
            </a:r>
            <a:endParaRPr sz="1050"/>
          </a:p>
        </p:txBody>
      </p:sp>
      <p:sp>
        <p:nvSpPr>
          <p:cNvPr id="437" name="Google Shape;437;p39"/>
          <p:cNvSpPr txBox="1">
            <a:spLocks noGrp="1"/>
          </p:cNvSpPr>
          <p:nvPr>
            <p:ph type="title" idx="15"/>
          </p:nvPr>
        </p:nvSpPr>
        <p:spPr>
          <a:xfrm>
            <a:off x="646366" y="185088"/>
            <a:ext cx="7704000" cy="5727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3200"/>
              <a:t>Основни етапи при разработката</a:t>
            </a:r>
            <a:endParaRPr lang="en-US" sz="3200"/>
          </a:p>
        </p:txBody>
      </p:sp>
      <p:sp>
        <p:nvSpPr>
          <p:cNvPr id="32" name="Google Shape;424;p39"/>
          <p:cNvSpPr/>
          <p:nvPr/>
        </p:nvSpPr>
        <p:spPr>
          <a:xfrm rot="-2700000">
            <a:off x="559971" y="2217954"/>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5;p39"/>
          <p:cNvSpPr txBox="1">
            <a:spLocks noGrp="1"/>
          </p:cNvSpPr>
          <p:nvPr>
            <p:ph type="title"/>
          </p:nvPr>
        </p:nvSpPr>
        <p:spPr>
          <a:xfrm>
            <a:off x="889509" y="2272627"/>
            <a:ext cx="8262136" cy="527700"/>
          </a:xfrm>
          <a:prstGeom prst="rect">
            <a:avLst/>
          </a:prstGeom>
        </p:spPr>
        <p:txBody>
          <a:bodyPr spcFirstLastPara="1" wrap="square" lIns="91425" tIns="91425" rIns="91425" bIns="91425" anchor="ctr" anchorCtr="0">
            <a:noAutofit/>
          </a:bodyPr>
          <a:lstStyle/>
          <a:p>
            <a:pPr lvl="0"/>
            <a:r>
              <a:rPr lang="ru-RU" sz="1800" b="1"/>
              <a:t>Дефиниране на структурата на софтуера</a:t>
            </a:r>
            <a:r>
              <a:rPr lang="ru-RU" sz="1800"/>
              <a:t>: След избора на тема беше дефинирана структурата на софтуера, включително характеристиките, функциите и модулите, които ще включва.</a:t>
            </a:r>
            <a:endParaRPr sz="1800"/>
          </a:p>
        </p:txBody>
      </p:sp>
      <p:sp>
        <p:nvSpPr>
          <p:cNvPr id="34" name="Google Shape;426;p39"/>
          <p:cNvSpPr txBox="1">
            <a:spLocks noGrp="1"/>
          </p:cNvSpPr>
          <p:nvPr>
            <p:ph type="title" idx="2"/>
          </p:nvPr>
        </p:nvSpPr>
        <p:spPr>
          <a:xfrm>
            <a:off x="585459" y="2230473"/>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a:t>2</a:t>
            </a:r>
            <a:endParaRPr sz="1050"/>
          </a:p>
        </p:txBody>
      </p:sp>
      <p:sp>
        <p:nvSpPr>
          <p:cNvPr id="35" name="Google Shape;424;p39"/>
          <p:cNvSpPr/>
          <p:nvPr/>
        </p:nvSpPr>
        <p:spPr>
          <a:xfrm rot="-2700000">
            <a:off x="550245" y="3086046"/>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39"/>
          <p:cNvSpPr txBox="1">
            <a:spLocks noGrp="1"/>
          </p:cNvSpPr>
          <p:nvPr>
            <p:ph type="title"/>
          </p:nvPr>
        </p:nvSpPr>
        <p:spPr>
          <a:xfrm>
            <a:off x="881864" y="3376105"/>
            <a:ext cx="7985506" cy="527700"/>
          </a:xfrm>
          <a:prstGeom prst="rect">
            <a:avLst/>
          </a:prstGeom>
        </p:spPr>
        <p:txBody>
          <a:bodyPr spcFirstLastPara="1" wrap="square" lIns="91425" tIns="91425" rIns="91425" bIns="91425" anchor="ctr" anchorCtr="0">
            <a:noAutofit/>
          </a:bodyPr>
          <a:lstStyle/>
          <a:p>
            <a:pPr lvl="0"/>
            <a:r>
              <a:rPr lang="ru-RU" sz="1800" b="1"/>
              <a:t>Разработване на дизайн и изображения</a:t>
            </a:r>
            <a:r>
              <a:rPr lang="ru-RU" sz="1800"/>
              <a:t>: След като структурата беше дефинирана, бяха разработени дизайнът и изображенията за </a:t>
            </a:r>
            <a:r>
              <a:rPr lang="ru-RU" sz="1800" smtClean="0"/>
              <a:t>софтуера. </a:t>
            </a:r>
            <a:r>
              <a:rPr lang="ru-RU" sz="1800"/>
              <a:t>Това включва създаване на визуално привлекателен интерфейс и избор на подходящи изображения и графики.</a:t>
            </a:r>
            <a:endParaRPr sz="1800"/>
          </a:p>
        </p:txBody>
      </p:sp>
      <p:sp>
        <p:nvSpPr>
          <p:cNvPr id="37" name="Google Shape;426;p39"/>
          <p:cNvSpPr txBox="1">
            <a:spLocks noGrp="1"/>
          </p:cNvSpPr>
          <p:nvPr>
            <p:ph type="title" idx="2"/>
          </p:nvPr>
        </p:nvSpPr>
        <p:spPr>
          <a:xfrm>
            <a:off x="585459" y="3100718"/>
            <a:ext cx="203473" cy="253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50" smtClean="0"/>
              <a:t>3</a:t>
            </a:r>
            <a:endParaRPr sz="105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513"/>
        <p:cNvGrpSpPr/>
        <p:nvPr/>
      </p:nvGrpSpPr>
      <p:grpSpPr>
        <a:xfrm>
          <a:off x="0" y="0"/>
          <a:ext cx="0" cy="0"/>
          <a:chOff x="0" y="0"/>
          <a:chExt cx="0" cy="0"/>
        </a:xfrm>
      </p:grpSpPr>
      <p:sp>
        <p:nvSpPr>
          <p:cNvPr id="19" name="Google Shape;424;p39"/>
          <p:cNvSpPr/>
          <p:nvPr/>
        </p:nvSpPr>
        <p:spPr>
          <a:xfrm rot="-2700000">
            <a:off x="599400" y="1518182"/>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p39"/>
          <p:cNvSpPr txBox="1">
            <a:spLocks noGrp="1"/>
          </p:cNvSpPr>
          <p:nvPr>
            <p:ph type="title"/>
          </p:nvPr>
        </p:nvSpPr>
        <p:spPr>
          <a:xfrm>
            <a:off x="938950" y="2167248"/>
            <a:ext cx="7990045" cy="527700"/>
          </a:xfrm>
          <a:prstGeom prst="rect">
            <a:avLst/>
          </a:prstGeom>
        </p:spPr>
        <p:txBody>
          <a:bodyPr spcFirstLastPara="1" wrap="square" lIns="91425" tIns="91425" rIns="91425" bIns="91425" anchor="ctr" anchorCtr="0">
            <a:noAutofit/>
          </a:bodyPr>
          <a:lstStyle/>
          <a:p>
            <a:pPr lvl="0" algn="l"/>
            <a:r>
              <a:rPr lang="ru-RU" sz="1800"/>
              <a:t>Тестване: </a:t>
            </a:r>
            <a:r>
              <a:rPr lang="ru-RU" sz="1800" b="0"/>
              <a:t>След като софтуерът и мобилното приложение бяха разработени, те бяха щателно тествани. Това включва функционално </a:t>
            </a:r>
            <a:r>
              <a:rPr lang="ru-RU" sz="1800" b="0" smtClean="0"/>
              <a:t>тестване.</a:t>
            </a:r>
            <a:r>
              <a:rPr lang="en-US" sz="1800" b="0" smtClean="0"/>
              <a:t/>
            </a:r>
            <a:br>
              <a:rPr lang="en-US" sz="1800" b="0" smtClean="0"/>
            </a:br>
            <a:r>
              <a:rPr lang="en-US" sz="1800"/>
              <a:t/>
            </a:r>
            <a:br>
              <a:rPr lang="en-US" sz="1800"/>
            </a:br>
            <a:r>
              <a:rPr lang="en-US" sz="1800" smtClean="0"/>
              <a:t/>
            </a:r>
            <a:br>
              <a:rPr lang="en-US" sz="1800" smtClean="0"/>
            </a:br>
            <a:endParaRPr sz="1800"/>
          </a:p>
        </p:txBody>
      </p:sp>
      <p:sp>
        <p:nvSpPr>
          <p:cNvPr id="3" name="Правоъгълник 2"/>
          <p:cNvSpPr/>
          <p:nvPr/>
        </p:nvSpPr>
        <p:spPr>
          <a:xfrm>
            <a:off x="582444" y="1540446"/>
            <a:ext cx="308098" cy="253916"/>
          </a:xfrm>
          <a:prstGeom prst="rect">
            <a:avLst/>
          </a:prstGeom>
        </p:spPr>
        <p:txBody>
          <a:bodyPr wrap="none">
            <a:spAutoFit/>
          </a:bodyPr>
          <a:lstStyle/>
          <a:p>
            <a:pPr lvl="0" algn="ctr">
              <a:buClr>
                <a:srgbClr val="FFFFFF"/>
              </a:buClr>
              <a:buSzPts val="3000"/>
            </a:pPr>
            <a:r>
              <a:rPr lang="en" sz="1050" b="1" smtClean="0">
                <a:solidFill>
                  <a:srgbClr val="D03932"/>
                </a:solidFill>
                <a:latin typeface="Krona One"/>
                <a:sym typeface="Krona One"/>
              </a:rPr>
              <a:t>4</a:t>
            </a:r>
            <a:endParaRPr lang="en" sz="1050" b="1">
              <a:solidFill>
                <a:srgbClr val="D03932"/>
              </a:solidFill>
              <a:latin typeface="Krona One"/>
              <a:sym typeface="Krona One"/>
            </a:endParaRPr>
          </a:p>
        </p:txBody>
      </p:sp>
      <p:sp>
        <p:nvSpPr>
          <p:cNvPr id="23" name="Google Shape;424;p39"/>
          <p:cNvSpPr/>
          <p:nvPr/>
        </p:nvSpPr>
        <p:spPr>
          <a:xfrm rot="-2700000">
            <a:off x="599399" y="2584982"/>
            <a:ext cx="274187" cy="29844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39"/>
          <p:cNvSpPr txBox="1">
            <a:spLocks/>
          </p:cNvSpPr>
          <p:nvPr/>
        </p:nvSpPr>
        <p:spPr>
          <a:xfrm>
            <a:off x="938948" y="3356835"/>
            <a:ext cx="789347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Krona One"/>
              <a:buNone/>
              <a:defRPr sz="3000" b="1" i="0" u="none" strike="noStrike" cap="none">
                <a:solidFill>
                  <a:schemeClr val="accent5"/>
                </a:solidFill>
                <a:latin typeface="Krona One"/>
                <a:ea typeface="Krona One"/>
                <a:cs typeface="Krona One"/>
                <a:sym typeface="Krona One"/>
              </a:defRPr>
            </a:lvl1pPr>
            <a:lvl2pPr marR="0" lvl="1"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2pPr>
            <a:lvl3pPr marR="0" lvl="2"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3pPr>
            <a:lvl4pPr marR="0" lvl="3"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4pPr>
            <a:lvl5pPr marR="0" lvl="4"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5pPr>
            <a:lvl6pPr marR="0" lvl="5"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6pPr>
            <a:lvl7pPr marR="0" lvl="6"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7pPr>
            <a:lvl8pPr marR="0" lvl="7"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8pPr>
            <a:lvl9pPr marR="0" lvl="8" algn="ctr" rtl="0">
              <a:lnSpc>
                <a:spcPct val="100000"/>
              </a:lnSpc>
              <a:spcBef>
                <a:spcPts val="0"/>
              </a:spcBef>
              <a:spcAft>
                <a:spcPts val="0"/>
              </a:spcAft>
              <a:buClr>
                <a:schemeClr val="accent5"/>
              </a:buClr>
              <a:buSzPts val="3000"/>
              <a:buFont typeface="Oswald"/>
              <a:buNone/>
              <a:defRPr sz="3000" b="1" i="0" u="none" strike="noStrike" cap="none">
                <a:solidFill>
                  <a:schemeClr val="accent5"/>
                </a:solidFill>
                <a:latin typeface="Oswald"/>
                <a:ea typeface="Oswald"/>
                <a:cs typeface="Oswald"/>
                <a:sym typeface="Oswald"/>
              </a:defRPr>
            </a:lvl9pPr>
          </a:lstStyle>
          <a:p>
            <a:pPr algn="l"/>
            <a:r>
              <a:rPr lang="ru-RU" sz="1800"/>
              <a:t>Отстраняване на неизправности:</a:t>
            </a:r>
            <a:r>
              <a:rPr lang="ru-RU" sz="1800" b="0"/>
              <a:t> Всички проблеми, възникнали по време на тестването или след стартирането на софтуера и мобилното приложение, бяха отстранени. Това включва идентифициране на основната причина за проблема и намиране на решение за отстраняването му.</a:t>
            </a:r>
          </a:p>
          <a:p>
            <a:r>
              <a:rPr lang="ru-RU" sz="1800" smtClean="0"/>
              <a:t/>
            </a:r>
            <a:br>
              <a:rPr lang="ru-RU" sz="1800" smtClean="0"/>
            </a:br>
            <a:r>
              <a:rPr lang="ru-RU" sz="1800" smtClean="0"/>
              <a:t/>
            </a:r>
            <a:br>
              <a:rPr lang="ru-RU" sz="1800" smtClean="0"/>
            </a:br>
            <a:endParaRPr lang="ru-RU" sz="1800"/>
          </a:p>
        </p:txBody>
      </p:sp>
      <p:sp>
        <p:nvSpPr>
          <p:cNvPr id="25" name="Правоъгълник 24"/>
          <p:cNvSpPr/>
          <p:nvPr/>
        </p:nvSpPr>
        <p:spPr>
          <a:xfrm>
            <a:off x="582443" y="2607246"/>
            <a:ext cx="308098" cy="253916"/>
          </a:xfrm>
          <a:prstGeom prst="rect">
            <a:avLst/>
          </a:prstGeom>
        </p:spPr>
        <p:txBody>
          <a:bodyPr wrap="none">
            <a:spAutoFit/>
          </a:bodyPr>
          <a:lstStyle/>
          <a:p>
            <a:pPr lvl="0" algn="ctr">
              <a:buClr>
                <a:srgbClr val="FFFFFF"/>
              </a:buClr>
              <a:buSzPts val="3000"/>
            </a:pPr>
            <a:r>
              <a:rPr lang="en" sz="1050" b="1" smtClean="0">
                <a:solidFill>
                  <a:srgbClr val="D03932"/>
                </a:solidFill>
                <a:latin typeface="Krona One"/>
                <a:sym typeface="Krona One"/>
              </a:rPr>
              <a:t>5</a:t>
            </a:r>
            <a:endParaRPr lang="en" sz="1050" b="1">
              <a:solidFill>
                <a:srgbClr val="D03932"/>
              </a:solidFill>
              <a:latin typeface="Krona One"/>
              <a:sym typeface="Krona One"/>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ru-RU" sz="3200"/>
              <a:t>Технологии и ЕП </a:t>
            </a:r>
            <a:endParaRPr lang="en-US" sz="3200"/>
          </a:p>
        </p:txBody>
      </p:sp>
      <p:sp>
        <p:nvSpPr>
          <p:cNvPr id="994" name="Google Shape;994;p62"/>
          <p:cNvSpPr txBox="1">
            <a:spLocks noGrp="1"/>
          </p:cNvSpPr>
          <p:nvPr>
            <p:ph type="title"/>
          </p:nvPr>
        </p:nvSpPr>
        <p:spPr>
          <a:xfrm>
            <a:off x="582808" y="3264474"/>
            <a:ext cx="2639573" cy="527700"/>
          </a:xfrm>
          <a:prstGeom prst="rect">
            <a:avLst/>
          </a:prstGeom>
        </p:spPr>
        <p:txBody>
          <a:bodyPr spcFirstLastPara="1" wrap="square" lIns="91425" tIns="91425" rIns="91425" bIns="91425" anchor="ctr" anchorCtr="0">
            <a:noAutofit/>
          </a:bodyPr>
          <a:lstStyle/>
          <a:p>
            <a:pPr lvl="0"/>
            <a:r>
              <a:rPr lang="en-US"/>
              <a:t>Visual Studio 2022 </a:t>
            </a:r>
            <a:endParaRPr/>
          </a:p>
        </p:txBody>
      </p:sp>
      <p:sp>
        <p:nvSpPr>
          <p:cNvPr id="996" name="Google Shape;996;p62"/>
          <p:cNvSpPr txBox="1">
            <a:spLocks noGrp="1"/>
          </p:cNvSpPr>
          <p:nvPr>
            <p:ph type="title" idx="2"/>
          </p:nvPr>
        </p:nvSpPr>
        <p:spPr>
          <a:xfrm>
            <a:off x="3466683" y="3264371"/>
            <a:ext cx="2305500" cy="527700"/>
          </a:xfrm>
          <a:prstGeom prst="rect">
            <a:avLst/>
          </a:prstGeom>
        </p:spPr>
        <p:txBody>
          <a:bodyPr spcFirstLastPara="1" wrap="square" lIns="91425" tIns="91425" rIns="91425" bIns="91425" anchor="ctr" anchorCtr="0">
            <a:noAutofit/>
          </a:bodyPr>
          <a:lstStyle/>
          <a:p>
            <a:pPr lvl="0"/>
            <a:r>
              <a:rPr lang="en-US"/>
              <a:t>Microsoft SQL Server </a:t>
            </a:r>
            <a:endParaRPr/>
          </a:p>
        </p:txBody>
      </p:sp>
      <p:sp>
        <p:nvSpPr>
          <p:cNvPr id="998" name="Google Shape;998;p62"/>
          <p:cNvSpPr txBox="1">
            <a:spLocks noGrp="1"/>
          </p:cNvSpPr>
          <p:nvPr>
            <p:ph type="title" idx="4"/>
          </p:nvPr>
        </p:nvSpPr>
        <p:spPr>
          <a:xfrm>
            <a:off x="6152413" y="3264371"/>
            <a:ext cx="2652920" cy="527700"/>
          </a:xfrm>
          <a:prstGeom prst="rect">
            <a:avLst/>
          </a:prstGeom>
        </p:spPr>
        <p:txBody>
          <a:bodyPr spcFirstLastPara="1" wrap="square" lIns="91425" tIns="91425" rIns="91425" bIns="91425" anchor="ctr" anchorCtr="0">
            <a:noAutofit/>
          </a:bodyPr>
          <a:lstStyle/>
          <a:p>
            <a:pPr lvl="0"/>
            <a:r>
              <a:rPr lang="en-US"/>
              <a:t>Adobe Online Photo Editor </a:t>
            </a:r>
            <a:endParaRPr/>
          </a:p>
        </p:txBody>
      </p:sp>
      <p:pic>
        <p:nvPicPr>
          <p:cNvPr id="1000" name="Google Shape;1000;p62"/>
          <p:cNvPicPr preferRelativeResize="0"/>
          <p:nvPr/>
        </p:nvPicPr>
        <p:blipFill>
          <a:blip r:embed="rId4">
            <a:extLst>
              <a:ext uri="{28A0092B-C50C-407E-A947-70E740481C1C}">
                <a14:useLocalDpi xmlns:a14="http://schemas.microsoft.com/office/drawing/2010/main" val="0"/>
              </a:ext>
            </a:extLst>
          </a:blip>
          <a:stretch>
            <a:fillRect/>
          </a:stretch>
        </p:blipFill>
        <p:spPr>
          <a:xfrm>
            <a:off x="816434" y="1512760"/>
            <a:ext cx="2209520" cy="1318494"/>
          </a:xfrm>
          <a:prstGeom prst="teardrop">
            <a:avLst>
              <a:gd name="adj" fmla="val 100000"/>
            </a:avLst>
          </a:prstGeom>
          <a:noFill/>
          <a:ln>
            <a:noFill/>
          </a:ln>
        </p:spPr>
      </p:pic>
      <p:pic>
        <p:nvPicPr>
          <p:cNvPr id="1001" name="Google Shape;1001;p62"/>
          <p:cNvPicPr preferRelativeResize="0"/>
          <p:nvPr/>
        </p:nvPicPr>
        <p:blipFill>
          <a:blip r:embed="rId5">
            <a:extLst>
              <a:ext uri="{28A0092B-C50C-407E-A947-70E740481C1C}">
                <a14:useLocalDpi xmlns:a14="http://schemas.microsoft.com/office/drawing/2010/main" val="0"/>
              </a:ext>
            </a:extLst>
          </a:blip>
          <a:stretch>
            <a:fillRect/>
          </a:stretch>
        </p:blipFill>
        <p:spPr>
          <a:xfrm>
            <a:off x="3693102" y="1178652"/>
            <a:ext cx="1852662" cy="1986709"/>
          </a:xfrm>
          <a:prstGeom prst="teardrop">
            <a:avLst>
              <a:gd name="adj" fmla="val 100000"/>
            </a:avLst>
          </a:prstGeom>
          <a:noFill/>
          <a:ln>
            <a:noFill/>
          </a:ln>
        </p:spPr>
      </p:pic>
      <p:pic>
        <p:nvPicPr>
          <p:cNvPr id="1002" name="Google Shape;1002;p62"/>
          <p:cNvPicPr preferRelativeResize="0"/>
          <p:nvPr/>
        </p:nvPicPr>
        <p:blipFill>
          <a:blip r:embed="rId6">
            <a:extLst>
              <a:ext uri="{28A0092B-C50C-407E-A947-70E740481C1C}">
                <a14:useLocalDpi xmlns:a14="http://schemas.microsoft.com/office/drawing/2010/main" val="0"/>
              </a:ext>
            </a:extLst>
          </a:blip>
          <a:stretch>
            <a:fillRect/>
          </a:stretch>
        </p:blipFill>
        <p:spPr>
          <a:xfrm>
            <a:off x="6552917" y="1358918"/>
            <a:ext cx="1595403" cy="1614575"/>
          </a:xfrm>
          <a:prstGeom prst="teardrop">
            <a:avLst>
              <a:gd name="adj" fmla="val 100000"/>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95295" y="248648"/>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Дизайн</a:t>
            </a:r>
            <a:endParaRPr/>
          </a:p>
        </p:txBody>
      </p:sp>
      <p:sp>
        <p:nvSpPr>
          <p:cNvPr id="459" name="Google Shape;459;p41"/>
          <p:cNvSpPr txBox="1">
            <a:spLocks noGrp="1"/>
          </p:cNvSpPr>
          <p:nvPr>
            <p:ph type="subTitle" idx="1"/>
          </p:nvPr>
        </p:nvSpPr>
        <p:spPr>
          <a:xfrm>
            <a:off x="577875" y="1645932"/>
            <a:ext cx="3876341" cy="2465140"/>
          </a:xfrm>
          <a:prstGeom prst="rect">
            <a:avLst/>
          </a:prstGeom>
        </p:spPr>
        <p:txBody>
          <a:bodyPr spcFirstLastPara="1" wrap="square" lIns="91425" tIns="91425" rIns="91425" bIns="91425" anchor="ctr" anchorCtr="0">
            <a:noAutofit/>
          </a:bodyPr>
          <a:lstStyle/>
          <a:p>
            <a:pPr marL="0" lvl="0" indent="0"/>
            <a:r>
              <a:rPr lang="ru-RU" sz="1500"/>
              <a:t>Исках да създам приложение, което е едновременно интуитивно и визуално привлекателно. За да постигна това, работих върху дефинирането на структурата на софтуерното приложение, като се фокусирах върху създаването на компактен и рационализиран </a:t>
            </a:r>
            <a:r>
              <a:rPr lang="ru-RU" sz="1500" smtClean="0"/>
              <a:t>дизайн</a:t>
            </a:r>
            <a:r>
              <a:rPr lang="en-US" sz="1500" smtClean="0"/>
              <a:t>. </a:t>
            </a:r>
            <a:r>
              <a:rPr lang="ru-RU" sz="1500" smtClean="0"/>
              <a:t>Исках </a:t>
            </a:r>
            <a:r>
              <a:rPr lang="ru-RU" sz="1500"/>
              <a:t>хубав интерфейс, който е лесен за навигация. Използвах подходящи цветове и изображения, за да създам приятна и привлекателна визуална естетика.</a:t>
            </a:r>
          </a:p>
          <a:p>
            <a:pPr marL="0" lvl="0" indent="0"/>
            <a:r>
              <a:rPr lang="ru-RU" sz="1500" smtClean="0"/>
              <a:t>По </a:t>
            </a:r>
            <a:r>
              <a:rPr lang="ru-RU" sz="1500"/>
              <a:t>време на процеса на разработка работих усърдно, за да гарантирам, че дизайнът е оптимизиран за безпроблемно потребителско изживяване. Тествах обстойно приложението, за да се уверя, че е функционално и лесно за използване.</a:t>
            </a:r>
            <a:endParaRPr sz="1500"/>
          </a:p>
        </p:txBody>
      </p:sp>
      <p:pic>
        <p:nvPicPr>
          <p:cNvPr id="5" name="Картина 4"/>
          <p:cNvPicPr>
            <a:picLocks noChangeAspect="1"/>
          </p:cNvPicPr>
          <p:nvPr/>
        </p:nvPicPr>
        <p:blipFill>
          <a:blip r:embed="rId8"/>
          <a:stretch>
            <a:fillRect/>
          </a:stretch>
        </p:blipFill>
        <p:spPr>
          <a:xfrm>
            <a:off x="5521164" y="432468"/>
            <a:ext cx="2572715" cy="2149158"/>
          </a:xfrm>
          <a:prstGeom prst="rect">
            <a:avLst/>
          </a:prstGeom>
        </p:spPr>
      </p:pic>
      <p:pic>
        <p:nvPicPr>
          <p:cNvPr id="6" name="Картина 5"/>
          <p:cNvPicPr>
            <a:picLocks noChangeAspect="1"/>
          </p:cNvPicPr>
          <p:nvPr/>
        </p:nvPicPr>
        <p:blipFill>
          <a:blip r:embed="rId9"/>
          <a:stretch>
            <a:fillRect/>
          </a:stretch>
        </p:blipFill>
        <p:spPr>
          <a:xfrm>
            <a:off x="4917439" y="2776201"/>
            <a:ext cx="3780167" cy="21430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233466" y="132963"/>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Реализация</a:t>
            </a:r>
            <a:endParaRPr/>
          </a:p>
        </p:txBody>
      </p:sp>
      <p:sp>
        <p:nvSpPr>
          <p:cNvPr id="459" name="Google Shape;459;p41"/>
          <p:cNvSpPr txBox="1">
            <a:spLocks noGrp="1"/>
          </p:cNvSpPr>
          <p:nvPr>
            <p:ph type="subTitle" idx="1"/>
          </p:nvPr>
        </p:nvSpPr>
        <p:spPr>
          <a:xfrm>
            <a:off x="3215767" y="866082"/>
            <a:ext cx="2476897" cy="555401"/>
          </a:xfrm>
          <a:prstGeom prst="rect">
            <a:avLst/>
          </a:prstGeom>
        </p:spPr>
        <p:txBody>
          <a:bodyPr spcFirstLastPara="1" wrap="square" lIns="91425" tIns="91425" rIns="91425" bIns="91425" anchor="ctr" anchorCtr="0">
            <a:noAutofit/>
          </a:bodyPr>
          <a:lstStyle/>
          <a:p>
            <a:pPr marL="0" lvl="0" indent="0"/>
            <a:r>
              <a:rPr lang="bg-BG" sz="2000" smtClean="0"/>
              <a:t>Логин форма</a:t>
            </a:r>
            <a:endParaRPr sz="2000"/>
          </a:p>
        </p:txBody>
      </p:sp>
      <p:pic>
        <p:nvPicPr>
          <p:cNvPr id="11" name="Картина 10"/>
          <p:cNvPicPr>
            <a:picLocks noChangeAspect="1"/>
          </p:cNvPicPr>
          <p:nvPr/>
        </p:nvPicPr>
        <p:blipFill>
          <a:blip r:embed="rId8"/>
          <a:stretch>
            <a:fillRect/>
          </a:stretch>
        </p:blipFill>
        <p:spPr>
          <a:xfrm>
            <a:off x="2507333" y="1581902"/>
            <a:ext cx="3893764" cy="3252717"/>
          </a:xfrm>
          <a:prstGeom prst="rect">
            <a:avLst/>
          </a:prstGeom>
        </p:spPr>
      </p:pic>
    </p:spTree>
    <p:extLst>
      <p:ext uri="{BB962C8B-B14F-4D97-AF65-F5344CB8AC3E}">
        <p14:creationId xmlns:p14="http://schemas.microsoft.com/office/powerpoint/2010/main" val="31236792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4">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5">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6">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7">
              <a:alphaModFix amt="43000"/>
            </a:blip>
            <a:stretch>
              <a:fillRect/>
            </a:stretch>
          </p:blipFill>
          <p:spPr>
            <a:xfrm>
              <a:off x="8021450" y="4226220"/>
              <a:ext cx="923925" cy="712518"/>
            </a:xfrm>
            <a:prstGeom prst="rect">
              <a:avLst/>
            </a:prstGeom>
            <a:noFill/>
            <a:ln>
              <a:noFill/>
            </a:ln>
          </p:spPr>
        </p:pic>
      </p:grpSp>
      <p:sp>
        <p:nvSpPr>
          <p:cNvPr id="458" name="Google Shape;458;p41"/>
          <p:cNvSpPr txBox="1">
            <a:spLocks noGrp="1"/>
          </p:cNvSpPr>
          <p:nvPr>
            <p:ph type="title"/>
          </p:nvPr>
        </p:nvSpPr>
        <p:spPr>
          <a:xfrm>
            <a:off x="2233466" y="132963"/>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mtClean="0"/>
              <a:t>Реализация</a:t>
            </a:r>
            <a:endParaRPr/>
          </a:p>
        </p:txBody>
      </p:sp>
      <p:sp>
        <p:nvSpPr>
          <p:cNvPr id="459" name="Google Shape;459;p41"/>
          <p:cNvSpPr txBox="1">
            <a:spLocks noGrp="1"/>
          </p:cNvSpPr>
          <p:nvPr>
            <p:ph type="subTitle" idx="1"/>
          </p:nvPr>
        </p:nvSpPr>
        <p:spPr>
          <a:xfrm>
            <a:off x="1124688" y="1265709"/>
            <a:ext cx="2476897" cy="555401"/>
          </a:xfrm>
          <a:prstGeom prst="rect">
            <a:avLst/>
          </a:prstGeom>
        </p:spPr>
        <p:txBody>
          <a:bodyPr spcFirstLastPara="1" wrap="square" lIns="91425" tIns="91425" rIns="91425" bIns="91425" anchor="ctr" anchorCtr="0">
            <a:noAutofit/>
          </a:bodyPr>
          <a:lstStyle/>
          <a:p>
            <a:pPr marL="0" lvl="0" indent="0"/>
            <a:r>
              <a:rPr lang="bg-BG" sz="2000" smtClean="0"/>
              <a:t>Модул за администратори</a:t>
            </a:r>
          </a:p>
        </p:txBody>
      </p:sp>
      <p:sp>
        <p:nvSpPr>
          <p:cNvPr id="10" name="Google Shape;459;p41"/>
          <p:cNvSpPr txBox="1">
            <a:spLocks/>
          </p:cNvSpPr>
          <p:nvPr/>
        </p:nvSpPr>
        <p:spPr>
          <a:xfrm>
            <a:off x="5678922" y="1265709"/>
            <a:ext cx="2476897" cy="5554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0" indent="0"/>
            <a:r>
              <a:rPr lang="bg-BG" sz="2000" smtClean="0"/>
              <a:t>Модул за служители</a:t>
            </a:r>
          </a:p>
        </p:txBody>
      </p:sp>
      <p:pic>
        <p:nvPicPr>
          <p:cNvPr id="2" name="Картина 1"/>
          <p:cNvPicPr>
            <a:picLocks noChangeAspect="1"/>
          </p:cNvPicPr>
          <p:nvPr/>
        </p:nvPicPr>
        <p:blipFill>
          <a:blip r:embed="rId8"/>
          <a:stretch>
            <a:fillRect/>
          </a:stretch>
        </p:blipFill>
        <p:spPr>
          <a:xfrm>
            <a:off x="272058" y="2117597"/>
            <a:ext cx="4182158" cy="2275268"/>
          </a:xfrm>
          <a:prstGeom prst="rect">
            <a:avLst/>
          </a:prstGeom>
        </p:spPr>
      </p:pic>
      <p:pic>
        <p:nvPicPr>
          <p:cNvPr id="12" name="Картина 11"/>
          <p:cNvPicPr>
            <a:picLocks noChangeAspect="1"/>
          </p:cNvPicPr>
          <p:nvPr/>
        </p:nvPicPr>
        <p:blipFill>
          <a:blip r:embed="rId9"/>
          <a:stretch>
            <a:fillRect/>
          </a:stretch>
        </p:blipFill>
        <p:spPr>
          <a:xfrm>
            <a:off x="4910665" y="2117597"/>
            <a:ext cx="4013413" cy="2275268"/>
          </a:xfrm>
          <a:prstGeom prst="rect">
            <a:avLst/>
          </a:prstGeom>
        </p:spPr>
      </p:pic>
    </p:spTree>
    <p:extLst>
      <p:ext uri="{BB962C8B-B14F-4D97-AF65-F5344CB8AC3E}">
        <p14:creationId xmlns:p14="http://schemas.microsoft.com/office/powerpoint/2010/main" val="22248216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613</Words>
  <Application>Microsoft Office PowerPoint</Application>
  <PresentationFormat>Презентация на цял екран (16:9)</PresentationFormat>
  <Paragraphs>50</Paragraphs>
  <Slides>13</Slides>
  <Notes>13</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13</vt:i4>
      </vt:variant>
    </vt:vector>
  </HeadingPairs>
  <TitlesOfParts>
    <vt:vector size="18" baseType="lpstr">
      <vt:lpstr>Arial</vt:lpstr>
      <vt:lpstr>Krona One</vt:lpstr>
      <vt:lpstr>Oswald</vt:lpstr>
      <vt:lpstr>Barlow</vt:lpstr>
      <vt:lpstr>Blood Bank Center by Slidesgo</vt:lpstr>
      <vt:lpstr>Blood Bank Managament System</vt:lpstr>
      <vt:lpstr>Съдържание</vt:lpstr>
      <vt:lpstr>Цел</vt:lpstr>
      <vt:lpstr>Избор на тема: Първоначалната стъпка беше да се избере тема за софтуера.</vt:lpstr>
      <vt:lpstr>Тестване: След като софтуерът и мобилното приложение бяха разработени, те бяха щателно тествани. Това включва функционално тестване.   </vt:lpstr>
      <vt:lpstr>Технологии и ЕП </vt:lpstr>
      <vt:lpstr>Дизайн</vt:lpstr>
      <vt:lpstr>Реализация</vt:lpstr>
      <vt:lpstr>Реализация</vt:lpstr>
      <vt:lpstr>Презентация на PowerPoint</vt:lpstr>
      <vt:lpstr> Заключение</vt:lpstr>
      <vt:lpstr>ДЕМО</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Managament System</dc:title>
  <cp:lastModifiedBy>Gyulshen</cp:lastModifiedBy>
  <cp:revision>18</cp:revision>
  <dcterms:modified xsi:type="dcterms:W3CDTF">2023-03-25T08:44:20Z</dcterms:modified>
</cp:coreProperties>
</file>